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73" r:id="rId8"/>
    <p:sldId id="261" r:id="rId9"/>
    <p:sldId id="262" r:id="rId10"/>
    <p:sldId id="272" r:id="rId11"/>
    <p:sldId id="263" r:id="rId12"/>
    <p:sldId id="264" r:id="rId13"/>
    <p:sldId id="265" r:id="rId14"/>
    <p:sldId id="274" r:id="rId15"/>
    <p:sldId id="266" r:id="rId16"/>
    <p:sldId id="275" r:id="rId17"/>
    <p:sldId id="271" r:id="rId18"/>
    <p:sldId id="276" r:id="rId19"/>
    <p:sldId id="267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662" autoAdjust="0"/>
    <p:restoredTop sz="94682" autoAdjust="0"/>
  </p:normalViewPr>
  <p:slideViewPr>
    <p:cSldViewPr>
      <p:cViewPr>
        <p:scale>
          <a:sx n="66" d="100"/>
          <a:sy n="66" d="100"/>
        </p:scale>
        <p:origin x="-89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62EE0A-8F24-4A3D-A120-4AFFA81AAA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4F5DC-A3DB-41CC-BD27-A504CC90E3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0CE69-BC52-41A2-BF1A-E8C98D0438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5F4B09-85E5-41CB-979C-329490C206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582E8B-E20A-4053-AA7B-ADC5203E91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C6DEA-889F-4170-9B76-EAC71EE874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EA217-5D77-448A-BB6D-3FFCDDDD71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049D1-92BF-4F87-AE30-658A70BF1E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5C4A3-0954-47E7-9D81-1951C76513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D87EB-E9D7-4ABE-9B8A-9426085185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79EC5-D916-45D5-9864-EB70442EED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A82E6-2F00-4908-BB00-2D315E6116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27609-1D44-4162-B8FC-40D899DDD3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D7D6712-6B7A-4076-9AF2-0A26FEF2836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D:\&#1044;&#1083;&#1103;%20&#1080;&#1079;&#1076;&#1072;&#1090;&#1077;&#1083;&#1100;&#1089;&#1090;&#1074;&#1072;\&#1053;&#1077;&#1081;&#1084;&#1072;&#1085;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WordArt 17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57158" y="857232"/>
            <a:ext cx="8429684" cy="328614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r>
              <a:rPr lang="ru-RU" sz="3600" kern="10" dirty="0"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История </a:t>
            </a:r>
            <a:r>
              <a:rPr lang="ru-RU" sz="3600" kern="10" dirty="0" smtClean="0"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ЭВМ</a:t>
            </a:r>
            <a:r>
              <a:rPr lang="en-US" sz="3600" kern="10" dirty="0" smtClean="0"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.</a:t>
            </a:r>
            <a:r>
              <a:rPr lang="ru-RU" sz="3600" kern="10" dirty="0" smtClean="0"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r>
              <a:rPr lang="ru-RU" sz="3600" kern="10" dirty="0" smtClean="0"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История программного </a:t>
            </a:r>
          </a:p>
          <a:p>
            <a:r>
              <a:rPr lang="ru-RU" sz="3600" kern="10" dirty="0" smtClean="0"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обеспечения и ИКТ</a:t>
            </a:r>
            <a:endParaRPr lang="ru-RU" sz="3600" kern="10" dirty="0"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971550" y="1341438"/>
            <a:ext cx="739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eaLnBrk="0" hangingPunct="0">
              <a:lnSpc>
                <a:spcPct val="160000"/>
              </a:lnSpc>
              <a:buSzPct val="180000"/>
              <a:buFont typeface="Webdings" pitchFamily="18" charset="2"/>
              <a:buNone/>
            </a:pPr>
            <a:r>
              <a:rPr lang="ru-RU" sz="2400">
                <a:latin typeface="Times New Roman" pitchFamily="18" charset="0"/>
              </a:rPr>
              <a:t>Признаки, отличающие одно поколение от другого:</a:t>
            </a:r>
          </a:p>
          <a:p>
            <a:pPr lvl="2" eaLnBrk="0" hangingPunct="0">
              <a:lnSpc>
                <a:spcPct val="160000"/>
              </a:lnSpc>
              <a:buSzPct val="110000"/>
              <a:buFont typeface="Webdings" pitchFamily="18" charset="2"/>
              <a:buChar char="¿"/>
            </a:pPr>
            <a:r>
              <a:rPr lang="ru-RU" sz="2400">
                <a:latin typeface="Times New Roman" pitchFamily="18" charset="0"/>
              </a:rPr>
              <a:t>  элементная база;</a:t>
            </a:r>
          </a:p>
          <a:p>
            <a:pPr lvl="2" eaLnBrk="0" hangingPunct="0">
              <a:lnSpc>
                <a:spcPct val="160000"/>
              </a:lnSpc>
              <a:buSzPct val="110000"/>
              <a:buFont typeface="Webdings" pitchFamily="18" charset="2"/>
              <a:buChar char="¿"/>
            </a:pPr>
            <a:r>
              <a:rPr lang="ru-RU" sz="2400">
                <a:latin typeface="Times New Roman" pitchFamily="18" charset="0"/>
              </a:rPr>
              <a:t>  быстродействие; </a:t>
            </a:r>
          </a:p>
          <a:p>
            <a:pPr lvl="2" eaLnBrk="0" hangingPunct="0">
              <a:lnSpc>
                <a:spcPct val="160000"/>
              </a:lnSpc>
              <a:buSzPct val="110000"/>
              <a:buFont typeface="Webdings" pitchFamily="18" charset="2"/>
              <a:buChar char="¿"/>
            </a:pPr>
            <a:r>
              <a:rPr lang="ru-RU" sz="2400">
                <a:latin typeface="Times New Roman" pitchFamily="18" charset="0"/>
              </a:rPr>
              <a:t>  объём оперативной памяти;</a:t>
            </a:r>
          </a:p>
          <a:p>
            <a:pPr lvl="2" eaLnBrk="0" hangingPunct="0">
              <a:lnSpc>
                <a:spcPct val="160000"/>
              </a:lnSpc>
              <a:buSzPct val="110000"/>
              <a:buFont typeface="Webdings" pitchFamily="18" charset="2"/>
              <a:buChar char="¿"/>
            </a:pPr>
            <a:r>
              <a:rPr lang="ru-RU" sz="2400">
                <a:latin typeface="Times New Roman" pitchFamily="18" charset="0"/>
              </a:rPr>
              <a:t>  устройства ввода/вывода;</a:t>
            </a:r>
          </a:p>
          <a:p>
            <a:pPr lvl="2" eaLnBrk="0" hangingPunct="0">
              <a:lnSpc>
                <a:spcPct val="160000"/>
              </a:lnSpc>
              <a:buSzPct val="110000"/>
              <a:buFont typeface="Webdings" pitchFamily="18" charset="2"/>
              <a:buChar char="¿"/>
            </a:pPr>
            <a:r>
              <a:rPr lang="ru-RU" sz="2400">
                <a:latin typeface="Times New Roman" pitchFamily="18" charset="0"/>
              </a:rPr>
              <a:t>  программное обеспечение.</a:t>
            </a: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22300"/>
            <a:ext cx="2952750" cy="417512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Первое поколение ЭВМ (</a:t>
            </a:r>
            <a:r>
              <a:rPr lang="ru-RU" sz="2400" i="1">
                <a:latin typeface="Times New Roman" pitchFamily="18" charset="0"/>
              </a:rPr>
              <a:t>50-е годы)</a:t>
            </a:r>
            <a:r>
              <a:rPr lang="ru-RU" sz="2400" b="1">
                <a:latin typeface="Times New Roman" pitchFamily="18" charset="0"/>
              </a:rPr>
              <a:t> - </a:t>
            </a:r>
            <a:r>
              <a:rPr lang="ru-RU" sz="2400" i="1">
                <a:latin typeface="Times New Roman" pitchFamily="18" charset="0"/>
              </a:rPr>
              <a:t>ламповые машины. </a:t>
            </a:r>
            <a:r>
              <a:rPr lang="ru-RU" sz="2400">
                <a:latin typeface="Times New Roman" pitchFamily="18" charset="0"/>
              </a:rPr>
              <a:t>Скорость счета – до 20 тыс. операций в секунду (ЭВМ М-20). Для ввода программ и данных использовались перфоленты и перфокарты. </a:t>
            </a:r>
          </a:p>
        </p:txBody>
      </p:sp>
      <p:grpSp>
        <p:nvGrpSpPr>
          <p:cNvPr id="119812" name="Group 4"/>
          <p:cNvGrpSpPr>
            <a:grpSpLocks/>
          </p:cNvGrpSpPr>
          <p:nvPr/>
        </p:nvGrpSpPr>
        <p:grpSpPr bwMode="auto">
          <a:xfrm>
            <a:off x="3348038" y="549275"/>
            <a:ext cx="5540375" cy="4319588"/>
            <a:chOff x="1152" y="1344"/>
            <a:chExt cx="3552" cy="2221"/>
          </a:xfrm>
        </p:grpSpPr>
        <p:pic>
          <p:nvPicPr>
            <p:cNvPr id="119813" name="Picture 5" descr="007 цвет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" y="1344"/>
              <a:ext cx="3504" cy="2221"/>
            </a:xfrm>
            <a:prstGeom prst="rect">
              <a:avLst/>
            </a:prstGeom>
            <a:noFill/>
          </p:spPr>
        </p:pic>
        <p:sp>
          <p:nvSpPr>
            <p:cNvPr id="119814" name="Rectangle 6"/>
            <p:cNvSpPr>
              <a:spLocks noChangeArrowheads="1"/>
            </p:cNvSpPr>
            <p:nvPr/>
          </p:nvSpPr>
          <p:spPr bwMode="auto">
            <a:xfrm>
              <a:off x="1152" y="1344"/>
              <a:ext cx="3552" cy="2208"/>
            </a:xfrm>
            <a:prstGeom prst="rect">
              <a:avLst/>
            </a:prstGeom>
            <a:noFill/>
            <a:ln w="101600">
              <a:solidFill>
                <a:srgbClr val="996633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250825" y="5265738"/>
            <a:ext cx="8713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Это довольно громоздкие сооружения, содержали тысячи ламп, занимали сотни квадратных метров, потребляли электроэнергию в сотни киловатт.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1" uiExpand="1" build="p"/>
      <p:bldP spid="119811" grpId="2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7325"/>
            <a:ext cx="8064500" cy="1728788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1949 г. - первый полупроводниковый прибор, заменяющий электронную лампу (транзистор). 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В 60-х годах транзисторы стали элементной базой для </a:t>
            </a:r>
            <a:r>
              <a:rPr lang="ru-RU" sz="2400" b="1">
                <a:latin typeface="Times New Roman" pitchFamily="18" charset="0"/>
              </a:rPr>
              <a:t>ЭВМ второго поколения.</a:t>
            </a:r>
          </a:p>
        </p:txBody>
      </p:sp>
      <p:pic>
        <p:nvPicPr>
          <p:cNvPr id="120845" name="Picture 13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060575"/>
            <a:ext cx="6192837" cy="463391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3644900"/>
            <a:ext cx="7775575" cy="295275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Быстродействие достигло десятков и сотен тысяч операций в секунду. 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Объем внутренней памяти возрос в сотни раз. 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Устройства внешней памяти.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Стали развиваться языки программирования высокого уровня (ФОРТРАН, АЛГОЛ, КОБОЛ). Составление программы  перестало зависеть от модели машины, сделалось проще, понятнее, доступнее.</a:t>
            </a:r>
          </a:p>
        </p:txBody>
      </p:sp>
      <p:pic>
        <p:nvPicPr>
          <p:cNvPr id="121867" name="Picture 11" descr="полупроводники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33375"/>
            <a:ext cx="4824413" cy="31067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2316163" cy="5329237"/>
          </a:xfrm>
          <a:prstGeom prst="rect">
            <a:avLst/>
          </a:prstGeom>
          <a:noFill/>
        </p:spPr>
      </p:pic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2771775" y="260350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Устройства внешней памяти</a:t>
            </a:r>
          </a:p>
        </p:txBody>
      </p:sp>
      <p:pic>
        <p:nvPicPr>
          <p:cNvPr id="208902" name="Picture 6" descr="носители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t="64876" r="49345"/>
          <a:stretch>
            <a:fillRect/>
          </a:stretch>
        </p:blipFill>
        <p:spPr bwMode="auto">
          <a:xfrm>
            <a:off x="3492500" y="2784475"/>
            <a:ext cx="5326063" cy="267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77838"/>
            <a:ext cx="5113337" cy="1871662"/>
          </a:xfrm>
          <a:ln/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Вторая половина 60-х годов – </a:t>
            </a:r>
            <a:r>
              <a:rPr lang="ru-RU" sz="2400" b="1">
                <a:latin typeface="Times New Roman" pitchFamily="18" charset="0"/>
              </a:rPr>
              <a:t>третье поколение ЭВМ.</a:t>
            </a:r>
            <a:r>
              <a:rPr lang="ru-RU" sz="2400">
                <a:latin typeface="Times New Roman" pitchFamily="18" charset="0"/>
              </a:rPr>
              <a:t> Создавалось на новой элементной базе – интегральных схемах</a:t>
            </a:r>
            <a:r>
              <a:rPr lang="en-US" sz="2400">
                <a:latin typeface="Times New Roman" pitchFamily="18" charset="0"/>
              </a:rPr>
              <a:t>.</a:t>
            </a:r>
            <a:endParaRPr lang="ru-RU" sz="2400">
              <a:latin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122884" name="Picture 4" descr="0010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476250"/>
            <a:ext cx="2879725" cy="2438400"/>
          </a:xfrm>
          <a:noFill/>
          <a:ln/>
        </p:spPr>
      </p:pic>
      <p:grpSp>
        <p:nvGrpSpPr>
          <p:cNvPr id="122888" name="Group 8"/>
          <p:cNvGrpSpPr>
            <a:grpSpLocks/>
          </p:cNvGrpSpPr>
          <p:nvPr/>
        </p:nvGrpSpPr>
        <p:grpSpPr bwMode="auto">
          <a:xfrm>
            <a:off x="179388" y="2349500"/>
            <a:ext cx="4105275" cy="3384550"/>
            <a:chOff x="192" y="1008"/>
            <a:chExt cx="2448" cy="1680"/>
          </a:xfrm>
        </p:grpSpPr>
        <p:pic>
          <p:nvPicPr>
            <p:cNvPr id="122889" name="Picture 9" descr="Ibm360 с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008"/>
              <a:ext cx="2448" cy="1651"/>
            </a:xfrm>
            <a:prstGeom prst="rect">
              <a:avLst/>
            </a:prstGeom>
            <a:noFill/>
          </p:spPr>
        </p:pic>
        <p:sp>
          <p:nvSpPr>
            <p:cNvPr id="122890" name="Rectangle 10"/>
            <p:cNvSpPr>
              <a:spLocks noChangeArrowheads="1"/>
            </p:cNvSpPr>
            <p:nvPr/>
          </p:nvSpPr>
          <p:spPr bwMode="auto">
            <a:xfrm>
              <a:off x="192" y="1008"/>
              <a:ext cx="2448" cy="1680"/>
            </a:xfrm>
            <a:prstGeom prst="rect">
              <a:avLst/>
            </a:prstGeom>
            <a:noFill/>
            <a:ln w="101600">
              <a:solidFill>
                <a:srgbClr val="996633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22891" name="Picture 11" descr="CM ЭВ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695700"/>
            <a:ext cx="4248150" cy="2973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4" name="Picture 4" descr="полупров и микросх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1258888" y="1700213"/>
            <a:ext cx="6840537" cy="4327525"/>
          </a:xfrm>
          <a:prstGeom prst="rect">
            <a:avLst/>
          </a:prstGeom>
          <a:noFill/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1692275" y="549275"/>
            <a:ext cx="586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Элементная база машин 3-го поколения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250825" y="476250"/>
            <a:ext cx="403383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 четвёртому поколению ЭВМ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относят МикроЭВМ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Они отличаются от своих предшественников тем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имеют малые габариты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 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Самой популярной разновидностью ЭВМ являются персональные компьютеры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just"/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Есть и другая линия развития ЭВМ четвёртого поколения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Это – СуперЭВМ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Машины этого класса имеют очень высокое быстродействие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8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81075"/>
            <a:ext cx="4421188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8" name="Group 4"/>
          <p:cNvGrpSpPr>
            <a:grpSpLocks/>
          </p:cNvGrpSpPr>
          <p:nvPr/>
        </p:nvGrpSpPr>
        <p:grpSpPr bwMode="auto">
          <a:xfrm>
            <a:off x="1692275" y="2276475"/>
            <a:ext cx="5715000" cy="3581400"/>
            <a:chOff x="1200" y="1392"/>
            <a:chExt cx="3600" cy="2256"/>
          </a:xfrm>
        </p:grpSpPr>
        <p:pic>
          <p:nvPicPr>
            <p:cNvPr id="210949" name="Picture 5" descr="первая мышка 1963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>
              <a:off x="1248" y="1396"/>
              <a:ext cx="3552" cy="2240"/>
            </a:xfrm>
            <a:prstGeom prst="rect">
              <a:avLst/>
            </a:prstGeom>
            <a:noFill/>
          </p:spPr>
        </p:pic>
        <p:sp>
          <p:nvSpPr>
            <p:cNvPr id="210950" name="Rectangle 6"/>
            <p:cNvSpPr>
              <a:spLocks noChangeArrowheads="1"/>
            </p:cNvSpPr>
            <p:nvPr/>
          </p:nvSpPr>
          <p:spPr bwMode="auto">
            <a:xfrm>
              <a:off x="1200" y="1392"/>
              <a:ext cx="3552" cy="2256"/>
            </a:xfrm>
            <a:prstGeom prst="rect">
              <a:avLst/>
            </a:prstGeom>
            <a:noFill/>
            <a:ln w="101600">
              <a:solidFill>
                <a:srgbClr val="996633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3708400" y="836613"/>
            <a:ext cx="103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Мышь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И наконец </a:t>
            </a:r>
            <a:r>
              <a:rPr lang="ru-RU" sz="2400" b="1">
                <a:latin typeface="Times New Roman" pitchFamily="18" charset="0"/>
              </a:rPr>
              <a:t>ЭВМ пятого поколения</a:t>
            </a:r>
            <a:r>
              <a:rPr lang="ru-RU" sz="2400">
                <a:latin typeface="Times New Roman" pitchFamily="18" charset="0"/>
              </a:rPr>
              <a:t> – это машины недалёкого будущего</a:t>
            </a:r>
            <a:r>
              <a:rPr lang="en-US" sz="2400">
                <a:latin typeface="Times New Roman" pitchFamily="18" charset="0"/>
              </a:rPr>
              <a:t>. </a:t>
            </a:r>
            <a:r>
              <a:rPr lang="ru-RU" sz="2400">
                <a:latin typeface="Times New Roman" pitchFamily="18" charset="0"/>
              </a:rPr>
              <a:t>Основным их качеством должен быть высокий интеллектуальный уровень</a:t>
            </a:r>
            <a:r>
              <a:rPr lang="en-US" sz="2400">
                <a:latin typeface="Times New Roman" pitchFamily="18" charset="0"/>
              </a:rPr>
              <a:t>. </a:t>
            </a:r>
            <a:endParaRPr lang="ru-RU" sz="240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Машины пятого поколения – это реализованный искусственный интеллект</a:t>
            </a:r>
            <a:r>
              <a:rPr lang="en-US" sz="2400">
                <a:latin typeface="Times New Roman" pitchFamily="18" charset="0"/>
              </a:rPr>
              <a:t>. 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90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Rectangle 5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4464050" cy="52562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sz="1800">
              <a:latin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1800">
              <a:latin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1800">
              <a:latin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Первая в истории попытка создания программно-управляемого вычислительного автомата принадлежала Чарльзу Бэббиджу. Ему так и не удалось построить свою </a:t>
            </a:r>
            <a:r>
              <a:rPr lang="ru-RU" sz="2400" b="1" i="1">
                <a:latin typeface="Times New Roman" pitchFamily="18" charset="0"/>
              </a:rPr>
              <a:t>«Аналитическую машину»,</a:t>
            </a:r>
            <a:r>
              <a:rPr lang="ru-RU" sz="2400">
                <a:latin typeface="Times New Roman" pitchFamily="18" charset="0"/>
              </a:rPr>
              <a:t> используя техническую базу середины Х</a:t>
            </a:r>
            <a:r>
              <a:rPr lang="en-US" sz="2400">
                <a:latin typeface="Times New Roman" pitchFamily="18" charset="0"/>
              </a:rPr>
              <a:t>I</a:t>
            </a:r>
            <a:r>
              <a:rPr lang="ru-RU" sz="2400">
                <a:latin typeface="Times New Roman" pitchFamily="18" charset="0"/>
              </a:rPr>
              <a:t>Х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столетия.  </a:t>
            </a:r>
          </a:p>
        </p:txBody>
      </p:sp>
      <p:grpSp>
        <p:nvGrpSpPr>
          <p:cNvPr id="3128" name="Group 56"/>
          <p:cNvGrpSpPr>
            <a:grpSpLocks/>
          </p:cNvGrpSpPr>
          <p:nvPr/>
        </p:nvGrpSpPr>
        <p:grpSpPr bwMode="auto">
          <a:xfrm>
            <a:off x="5292725" y="1484313"/>
            <a:ext cx="3352800" cy="3529012"/>
            <a:chOff x="192" y="152"/>
            <a:chExt cx="1296" cy="1376"/>
          </a:xfrm>
        </p:grpSpPr>
        <p:pic>
          <p:nvPicPr>
            <p:cNvPr id="3129" name="Picture 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92"/>
              <a:ext cx="129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0" name="Rectangle 58"/>
            <p:cNvSpPr>
              <a:spLocks noChangeArrowheads="1"/>
            </p:cNvSpPr>
            <p:nvPr/>
          </p:nvSpPr>
          <p:spPr bwMode="auto">
            <a:xfrm>
              <a:off x="192" y="152"/>
              <a:ext cx="1280" cy="1376"/>
            </a:xfrm>
            <a:prstGeom prst="rect">
              <a:avLst/>
            </a:prstGeom>
            <a:noFill/>
            <a:ln w="101600">
              <a:solidFill>
                <a:srgbClr val="996633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Дополнительный материал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Виртуальный компьютерный музей: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http://www.computer-museum.ru/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05" name="Group 33"/>
          <p:cNvGrpSpPr>
            <a:grpSpLocks/>
          </p:cNvGrpSpPr>
          <p:nvPr/>
        </p:nvGrpSpPr>
        <p:grpSpPr bwMode="auto">
          <a:xfrm>
            <a:off x="4356100" y="1557338"/>
            <a:ext cx="4343400" cy="3681412"/>
            <a:chOff x="2592" y="1632"/>
            <a:chExt cx="3024" cy="2559"/>
          </a:xfrm>
        </p:grpSpPr>
        <p:pic>
          <p:nvPicPr>
            <p:cNvPr id="105506" name="Picture 3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1680"/>
              <a:ext cx="2928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07" name="Rectangle 35"/>
            <p:cNvSpPr>
              <a:spLocks noChangeArrowheads="1"/>
            </p:cNvSpPr>
            <p:nvPr/>
          </p:nvSpPr>
          <p:spPr bwMode="auto">
            <a:xfrm>
              <a:off x="2592" y="1632"/>
              <a:ext cx="3024" cy="2559"/>
            </a:xfrm>
            <a:prstGeom prst="rect">
              <a:avLst/>
            </a:prstGeom>
            <a:noFill/>
            <a:ln w="101600">
              <a:solidFill>
                <a:srgbClr val="996633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5509" name="Rectangle 37"/>
          <p:cNvSpPr>
            <a:spLocks noChangeArrowheads="1"/>
          </p:cNvSpPr>
          <p:nvPr/>
        </p:nvSpPr>
        <p:spPr bwMode="auto">
          <a:xfrm>
            <a:off x="250825" y="908050"/>
            <a:ext cx="36004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</a:pPr>
            <a:r>
              <a:rPr lang="ru-RU" sz="2400">
                <a:latin typeface="Times New Roman" pitchFamily="18" charset="0"/>
              </a:rPr>
              <a:t>Работы по  изготовлению «Аналитической машины» были прерваны смертью Ч. Бэббиджа. Полностью «Разностная машина»  Ч. Бэббиджа была достроена только в наше время в 1991 г. двумя инженерами Р. Криком и Б. Холловеем в Лондонском научном музее к  200-летию со дня рождения её автора.</a:t>
            </a:r>
            <a:r>
              <a:rPr lang="en-US" sz="2400">
                <a:latin typeface="Times New Roman" pitchFamily="18" charset="0"/>
              </a:rPr>
              <a:t> </a:t>
            </a:r>
            <a:endParaRPr lang="ru-RU" sz="240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60" name="Group 4"/>
          <p:cNvGrpSpPr>
            <a:grpSpLocks/>
          </p:cNvGrpSpPr>
          <p:nvPr/>
        </p:nvGrpSpPr>
        <p:grpSpPr bwMode="auto">
          <a:xfrm>
            <a:off x="468313" y="476250"/>
            <a:ext cx="3600450" cy="2808288"/>
            <a:chOff x="384" y="480"/>
            <a:chExt cx="2592" cy="1572"/>
          </a:xfrm>
        </p:grpSpPr>
        <p:pic>
          <p:nvPicPr>
            <p:cNvPr id="19866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480"/>
              <a:ext cx="2496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662" name="Rectangle 6"/>
            <p:cNvSpPr>
              <a:spLocks noChangeArrowheads="1"/>
            </p:cNvSpPr>
            <p:nvPr/>
          </p:nvSpPr>
          <p:spPr bwMode="auto">
            <a:xfrm>
              <a:off x="384" y="528"/>
              <a:ext cx="2592" cy="1488"/>
            </a:xfrm>
            <a:prstGeom prst="rect">
              <a:avLst/>
            </a:prstGeom>
            <a:noFill/>
            <a:ln w="101600">
              <a:solidFill>
                <a:srgbClr val="996633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4427538" y="981075"/>
            <a:ext cx="3679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Перфокарты для </a:t>
            </a:r>
          </a:p>
          <a:p>
            <a:pPr algn="ctr"/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«Аналитической машины»</a:t>
            </a: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395288" y="3594100"/>
            <a:ext cx="828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Конец XIX века.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Герман Холлерит. Изобретение </a:t>
            </a:r>
            <a:r>
              <a:rPr lang="ru-RU" sz="2400" b="1" i="1">
                <a:latin typeface="Times New Roman" pitchFamily="18" charset="0"/>
              </a:rPr>
              <a:t>счетно-перфорационных машин. </a:t>
            </a:r>
            <a:r>
              <a:rPr lang="ru-RU" sz="2400">
                <a:latin typeface="Times New Roman" pitchFamily="18" charset="0"/>
              </a:rPr>
              <a:t>Основал фирму по выпуску машин, в настоящее время она носит название IBM.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395288" y="3594100"/>
            <a:ext cx="84978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30-е годы XX века.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Предшественники ЭВМ - </a:t>
            </a:r>
            <a:r>
              <a:rPr lang="ru-RU" sz="2400" b="1" i="1">
                <a:latin typeface="Times New Roman" pitchFamily="18" charset="0"/>
              </a:rPr>
              <a:t>релейно-вычислительные машины.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В основе электромеханическое реле.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1947 г. – релейная машина «Марк-2» (13000 реле).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1956 г. – РВМ-1 (Н.И. Бессонов).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Невысокая скорость работы.</a:t>
            </a:r>
          </a:p>
        </p:txBody>
      </p:sp>
      <p:pic>
        <p:nvPicPr>
          <p:cNvPr id="203781" name="Picture 5" descr="1"/>
          <p:cNvPicPr>
            <a:picLocks noChangeAspect="1" noChangeArrowheads="1"/>
          </p:cNvPicPr>
          <p:nvPr/>
        </p:nvPicPr>
        <p:blipFill>
          <a:blip r:embed="rId2"/>
          <a:srcRect b="9517"/>
          <a:stretch>
            <a:fillRect/>
          </a:stretch>
        </p:blipFill>
        <p:spPr bwMode="auto">
          <a:xfrm>
            <a:off x="2555875" y="836613"/>
            <a:ext cx="403225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2" name="Group 4"/>
          <p:cNvGrpSpPr>
            <a:grpSpLocks/>
          </p:cNvGrpSpPr>
          <p:nvPr/>
        </p:nvGrpSpPr>
        <p:grpSpPr bwMode="auto">
          <a:xfrm>
            <a:off x="5219700" y="3213100"/>
            <a:ext cx="3024188" cy="3313113"/>
            <a:chOff x="224" y="224"/>
            <a:chExt cx="1234" cy="1450"/>
          </a:xfrm>
        </p:grpSpPr>
        <p:pic>
          <p:nvPicPr>
            <p:cNvPr id="109573" name="Picture 5" descr="D:\Для издательства\Нейман.jpg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240" y="240"/>
              <a:ext cx="1218" cy="1434"/>
            </a:xfrm>
            <a:prstGeom prst="rect">
              <a:avLst/>
            </a:prstGeom>
            <a:noFill/>
          </p:spPr>
        </p:pic>
        <p:sp>
          <p:nvSpPr>
            <p:cNvPr id="109574" name="Rectangle 6"/>
            <p:cNvSpPr>
              <a:spLocks noChangeArrowheads="1"/>
            </p:cNvSpPr>
            <p:nvPr/>
          </p:nvSpPr>
          <p:spPr bwMode="auto">
            <a:xfrm>
              <a:off x="224" y="224"/>
              <a:ext cx="1184" cy="1424"/>
            </a:xfrm>
            <a:prstGeom prst="rect">
              <a:avLst/>
            </a:prstGeom>
            <a:noFill/>
            <a:ln w="101600">
              <a:solidFill>
                <a:srgbClr val="996633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250825" y="404813"/>
            <a:ext cx="84978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Первая половина XIX века.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Основа для ЭВМ – электронно-вакуумные лампы.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1945 год – первая ЭВМ (США)– универсальная машина на электронных лампах. </a:t>
            </a:r>
          </a:p>
          <a:p>
            <a:pPr algn="just"/>
            <a:r>
              <a:rPr lang="en-US" sz="2400">
                <a:latin typeface="Times New Roman" pitchFamily="18" charset="0"/>
              </a:rPr>
              <a:t>ENIAC</a:t>
            </a:r>
            <a:r>
              <a:rPr lang="ru-RU" sz="2400">
                <a:latin typeface="Times New Roman" pitchFamily="18" charset="0"/>
              </a:rPr>
              <a:t> (электронный цифровой интегратор и вычислитель). </a:t>
            </a:r>
          </a:p>
          <a:p>
            <a:pPr algn="just"/>
            <a:r>
              <a:rPr lang="ru-RU" sz="2400">
                <a:latin typeface="Times New Roman" pitchFamily="18" charset="0"/>
              </a:rPr>
              <a:t>Конструкторами </a:t>
            </a:r>
            <a:r>
              <a:rPr lang="en-US" sz="2400">
                <a:latin typeface="Times New Roman" pitchFamily="18" charset="0"/>
              </a:rPr>
              <a:t>ENIAC</a:t>
            </a:r>
            <a:r>
              <a:rPr lang="ru-RU" sz="2400">
                <a:latin typeface="Times New Roman" pitchFamily="18" charset="0"/>
              </a:rPr>
              <a:t> были Дж. Моучли и Дж. Эккер.</a:t>
            </a:r>
          </a:p>
          <a:p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395288" y="3429000"/>
            <a:ext cx="4572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Основные идеи, по которым долгие годы развивалась вычислительная техника, были разработаны крупнейшим американским математиком   </a:t>
            </a: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Джоном фон Нейманом.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/>
      <p:bldP spid="10957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6" name="Picture 4" descr="лампы"/>
          <p:cNvPicPr>
            <a:picLocks noChangeAspect="1" noChangeArrowheads="1"/>
          </p:cNvPicPr>
          <p:nvPr/>
        </p:nvPicPr>
        <p:blipFill>
          <a:blip r:embed="rId2"/>
          <a:srcRect l="9650" t="19818" r="7735" b="9145"/>
          <a:stretch>
            <a:fillRect/>
          </a:stretch>
        </p:blipFill>
        <p:spPr bwMode="auto">
          <a:xfrm>
            <a:off x="971550" y="1916113"/>
            <a:ext cx="7200900" cy="4019550"/>
          </a:xfrm>
          <a:prstGeom prst="rect">
            <a:avLst/>
          </a:prstGeom>
          <a:noFill/>
        </p:spPr>
      </p:pic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2124075" y="836613"/>
            <a:ext cx="471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Электронные лампы 40-х годов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812087" cy="3311525"/>
          </a:xfrm>
          <a:noFill/>
          <a:ln/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В 1946 году в журнале «</a:t>
            </a:r>
            <a:r>
              <a:rPr lang="en-US" sz="2400">
                <a:latin typeface="Times New Roman" pitchFamily="18" charset="0"/>
              </a:rPr>
              <a:t>Nature</a:t>
            </a:r>
            <a:r>
              <a:rPr lang="ru-RU" sz="2400">
                <a:latin typeface="Times New Roman" pitchFamily="18" charset="0"/>
              </a:rPr>
              <a:t>» вышла статья Дж. Фон Неймана, Г. Голдстайна и А. Беркса «Предварительное рассмотрение логической конструкции электронного вычислительного устройства». 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Изложены принципы устройства и работы ЭВМ( пр</a:t>
            </a:r>
            <a:r>
              <a:rPr lang="ru-RU" sz="2400" i="1">
                <a:latin typeface="Times New Roman" pitchFamily="18" charset="0"/>
              </a:rPr>
              <a:t>инцип хранимой в памяти программы) – архитектура Дж. Фон Неймана.</a:t>
            </a:r>
          </a:p>
          <a:p>
            <a:pPr marL="0" indent="0" algn="just">
              <a:buFont typeface="Wingdings" pitchFamily="2" charset="2"/>
              <a:buNone/>
            </a:pP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4535488" cy="56165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1949 г. – первая ЭВМ с архитектурой Неймана – английская машина </a:t>
            </a:r>
            <a:r>
              <a:rPr lang="en-US" sz="2400">
                <a:latin typeface="Times New Roman" pitchFamily="18" charset="0"/>
              </a:rPr>
              <a:t>EDSAC</a:t>
            </a:r>
            <a:r>
              <a:rPr lang="ru-RU" sz="2400">
                <a:latin typeface="Times New Roman" pitchFamily="18" charset="0"/>
              </a:rPr>
              <a:t>. 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1950 г. – американская ЭВМ </a:t>
            </a:r>
            <a:r>
              <a:rPr lang="en-US" sz="2400">
                <a:latin typeface="Times New Roman" pitchFamily="18" charset="0"/>
              </a:rPr>
              <a:t>EDVAC</a:t>
            </a:r>
            <a:r>
              <a:rPr lang="ru-RU" sz="2400">
                <a:latin typeface="Times New Roman" pitchFamily="18" charset="0"/>
              </a:rPr>
              <a:t>. </a:t>
            </a:r>
          </a:p>
          <a:p>
            <a:pPr marL="0" indent="0">
              <a:buFont typeface="Wingdings" pitchFamily="2" charset="2"/>
              <a:buNone/>
            </a:pPr>
            <a:endParaRPr lang="ru-RU" sz="240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1951 г. – МЭСМ – малая электронная счетная машина (конструктор МЭСМ Сергей Алексеевич Лебедев).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50-е годы – БЭСМ-1, БЭСМ-2, М-20 – ламповые 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60-е годы – БЭСМ-3М, БЭСМ-4, М-220, М-222, БЭСМ-6 – полупроводниковые   </a:t>
            </a:r>
          </a:p>
        </p:txBody>
      </p:sp>
      <p:grpSp>
        <p:nvGrpSpPr>
          <p:cNvPr id="118788" name="Group 4"/>
          <p:cNvGrpSpPr>
            <a:grpSpLocks/>
          </p:cNvGrpSpPr>
          <p:nvPr/>
        </p:nvGrpSpPr>
        <p:grpSpPr bwMode="auto">
          <a:xfrm>
            <a:off x="5364163" y="2781300"/>
            <a:ext cx="3311525" cy="3743325"/>
            <a:chOff x="176" y="194"/>
            <a:chExt cx="1468" cy="1774"/>
          </a:xfrm>
        </p:grpSpPr>
        <p:pic>
          <p:nvPicPr>
            <p:cNvPr id="118789" name="Picture 5"/>
            <p:cNvPicPr>
              <a:picLocks noChangeArrowheads="1"/>
            </p:cNvPicPr>
            <p:nvPr/>
          </p:nvPicPr>
          <p:blipFill>
            <a:blip r:embed="rId2"/>
            <a:srcRect l="20758" t="9731" r="31779" b="60"/>
            <a:stretch>
              <a:fillRect/>
            </a:stretch>
          </p:blipFill>
          <p:spPr bwMode="auto">
            <a:xfrm>
              <a:off x="240" y="194"/>
              <a:ext cx="1404" cy="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8790" name="Rectangle 6"/>
            <p:cNvSpPr>
              <a:spLocks noChangeArrowheads="1"/>
            </p:cNvSpPr>
            <p:nvPr/>
          </p:nvSpPr>
          <p:spPr bwMode="auto">
            <a:xfrm>
              <a:off x="176" y="224"/>
              <a:ext cx="1424" cy="1712"/>
            </a:xfrm>
            <a:prstGeom prst="rect">
              <a:avLst/>
            </a:prstGeom>
            <a:noFill/>
            <a:ln w="101600">
              <a:solidFill>
                <a:srgbClr val="996633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460</TotalTime>
  <Words>625</Words>
  <Application>Microsoft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Tahoma</vt:lpstr>
      <vt:lpstr>Wingdings</vt:lpstr>
      <vt:lpstr>Times New Roman</vt:lpstr>
      <vt:lpstr>Webdings</vt:lpstr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Дополнительный материал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Privalov</dc:creator>
  <cp:lastModifiedBy>teacher</cp:lastModifiedBy>
  <cp:revision>17</cp:revision>
  <dcterms:created xsi:type="dcterms:W3CDTF">2006-03-13T12:36:47Z</dcterms:created>
  <dcterms:modified xsi:type="dcterms:W3CDTF">2017-05-15T06:59:18Z</dcterms:modified>
</cp:coreProperties>
</file>